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74" r:id="rId11"/>
    <p:sldId id="273" r:id="rId12"/>
    <p:sldId id="264" r:id="rId13"/>
    <p:sldId id="265" r:id="rId14"/>
    <p:sldId id="267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Finanzierung a&amp;Me Vision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Öffentliche Hand</c:v>
                </c:pt>
                <c:pt idx="1">
                  <c:v>Eigenleistung</c:v>
                </c:pt>
                <c:pt idx="2">
                  <c:v>Sponsoring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axId val="70551808"/>
        <c:axId val="70557696"/>
      </c:barChart>
      <c:catAx>
        <c:axId val="70551808"/>
        <c:scaling>
          <c:orientation val="minMax"/>
        </c:scaling>
        <c:axPos val="b"/>
        <c:tickLblPos val="nextTo"/>
        <c:crossAx val="70557696"/>
        <c:crosses val="autoZero"/>
        <c:auto val="1"/>
        <c:lblAlgn val="ctr"/>
        <c:lblOffset val="100"/>
      </c:catAx>
      <c:valAx>
        <c:axId val="70557696"/>
        <c:scaling>
          <c:orientation val="minMax"/>
        </c:scaling>
        <c:axPos val="l"/>
        <c:majorGridlines/>
        <c:numFmt formatCode="0%" sourceLinked="1"/>
        <c:tickLblPos val="nextTo"/>
        <c:crossAx val="7055180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47D9-D928-425C-9FB0-44C5AB05B9C6}" type="datetimeFigureOut">
              <a:rPr lang="de-AT" smtClean="0"/>
              <a:pPr/>
              <a:t>08.09.2011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5BB4-96D8-4E6B-BAD7-725260C514D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DTL NobelTOT-Light"/>
              </a:rPr>
              <a:t>a&amp;Me</a:t>
            </a:r>
            <a:r>
              <a:rPr lang="en-US" b="1" dirty="0">
                <a:latin typeface="DTL NobelTOT-Light"/>
              </a:rPr>
              <a:t>. </a:t>
            </a:r>
            <a:r>
              <a:rPr lang="en-US" b="1" dirty="0" smtClean="0">
                <a:latin typeface="DTL NobelTOT-Light"/>
              </a:rPr>
              <a:t>Art </a:t>
            </a:r>
            <a:r>
              <a:rPr lang="en-US" b="1" dirty="0">
                <a:latin typeface="DTL NobelTOT-Light"/>
              </a:rPr>
              <a:t>and Media </a:t>
            </a:r>
            <a:r>
              <a:rPr lang="de-AT" sz="3200" dirty="0">
                <a:latin typeface="DTL NobelTOT-Light"/>
              </a:rPr>
              <a:t/>
            </a:r>
            <a:br>
              <a:rPr lang="de-AT" sz="3200" dirty="0">
                <a:latin typeface="DTL NobelTOT-Light"/>
              </a:rPr>
            </a:br>
            <a:r>
              <a:rPr lang="de-AT" sz="3200" dirty="0" err="1" smtClean="0">
                <a:latin typeface="DTL NobelTOT-Light"/>
              </a:rPr>
              <a:t>Sponsoringkonzept</a:t>
            </a:r>
            <a:endParaRPr lang="de-AT" sz="3200" dirty="0">
              <a:latin typeface="DTL NobelTOT-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1800" dirty="0" smtClean="0">
                <a:latin typeface="DTL NobelTOT-Light"/>
              </a:rPr>
              <a:t>© Mag</a:t>
            </a:r>
            <a:r>
              <a:rPr lang="de-AT" sz="1800" dirty="0">
                <a:latin typeface="DTL NobelTOT-Light"/>
              </a:rPr>
              <a:t>. Helga </a:t>
            </a:r>
            <a:r>
              <a:rPr lang="de-AT" sz="1800" dirty="0" smtClean="0">
                <a:latin typeface="DTL NobelTOT-Light"/>
              </a:rPr>
              <a:t>Droschl</a:t>
            </a:r>
          </a:p>
          <a:p>
            <a:r>
              <a:rPr lang="de-AT" sz="1800" dirty="0" smtClean="0">
                <a:latin typeface="DTL NobelTOT-Light"/>
              </a:rPr>
              <a:t>(Geschäftsführung)</a:t>
            </a:r>
          </a:p>
          <a:p>
            <a:r>
              <a:rPr lang="de-AT" sz="1800" dirty="0" smtClean="0">
                <a:latin typeface="DTL NobelTOT-Light"/>
              </a:rPr>
              <a:t>Kunstverein Medienturm</a:t>
            </a:r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5" name="Grafik 4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000" y="3066288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NobelTOT-light"/>
              </a:rPr>
              <a:t>a&amp;Me</a:t>
            </a:r>
            <a:r>
              <a:rPr lang="de-AT" sz="3000" b="1" dirty="0" smtClean="0">
                <a:latin typeface="DTLNobelTOT-light"/>
              </a:rPr>
              <a:t>. Sponsoring</a:t>
            </a:r>
            <a:br>
              <a:rPr lang="de-AT" sz="3000" b="1" dirty="0" smtClean="0">
                <a:latin typeface="DTLNobelTOT-light"/>
              </a:rPr>
            </a:br>
            <a:r>
              <a:rPr lang="de-AT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TLNobelTOT-light"/>
              </a:rPr>
              <a:t>Sponsoringmappe</a:t>
            </a:r>
            <a:endParaRPr lang="de-AT" sz="3000" b="1" dirty="0">
              <a:solidFill>
                <a:schemeClr val="tx1">
                  <a:lumMod val="50000"/>
                  <a:lumOff val="50000"/>
                </a:schemeClr>
              </a:solidFill>
              <a:latin typeface="DTLNobelTOT-ligh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428890" cy="49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Zielgruppen</a:t>
            </a:r>
            <a:endParaRPr lang="de-AT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1800" dirty="0" smtClean="0">
                <a:latin typeface="DTLNobelTOT-light"/>
              </a:rPr>
              <a:t>Kunst- </a:t>
            </a:r>
            <a:r>
              <a:rPr lang="de-AT" sz="1800" dirty="0" smtClean="0">
                <a:latin typeface="DTLNobelTOT-light"/>
              </a:rPr>
              <a:t>und </a:t>
            </a:r>
            <a:r>
              <a:rPr lang="de-AT" sz="1800" dirty="0" smtClean="0">
                <a:latin typeface="DTLNobelTOT-light"/>
              </a:rPr>
              <a:t>kulturinteressierte </a:t>
            </a:r>
            <a:r>
              <a:rPr lang="de-AT" sz="1800" dirty="0" smtClean="0">
                <a:latin typeface="DTLNobelTOT-light"/>
              </a:rPr>
              <a:t>Personen (</a:t>
            </a:r>
            <a:r>
              <a:rPr lang="de-AT" sz="1800" dirty="0" smtClean="0">
                <a:latin typeface="DTLNobelTOT-light"/>
              </a:rPr>
              <a:t>bildungsnah</a:t>
            </a:r>
            <a:r>
              <a:rPr lang="de-AT" sz="1800" dirty="0" smtClean="0">
                <a:latin typeface="DTLNobelTOT-light"/>
              </a:rPr>
              <a:t>, </a:t>
            </a:r>
            <a:r>
              <a:rPr lang="de-AT" sz="1800" dirty="0" smtClean="0">
                <a:latin typeface="DTLNobelTOT-light"/>
              </a:rPr>
              <a:t>libertär</a:t>
            </a:r>
            <a:r>
              <a:rPr lang="de-AT" sz="1800" dirty="0" smtClean="0">
                <a:latin typeface="DTLNobelTOT-light"/>
              </a:rPr>
              <a:t>, </a:t>
            </a:r>
            <a:r>
              <a:rPr lang="de-AT" sz="1800" dirty="0" smtClean="0">
                <a:latin typeface="DTLNobelTOT-light"/>
              </a:rPr>
              <a:t/>
            </a:r>
            <a:br>
              <a:rPr lang="de-AT" sz="1800" dirty="0" smtClean="0">
                <a:latin typeface="DTLNobelTOT-light"/>
              </a:rPr>
            </a:br>
            <a:r>
              <a:rPr lang="de-AT" sz="1800" dirty="0" smtClean="0">
                <a:latin typeface="DTLNobelTOT-light"/>
              </a:rPr>
              <a:t>international </a:t>
            </a:r>
            <a:r>
              <a:rPr lang="de-AT" sz="1800" dirty="0" smtClean="0">
                <a:latin typeface="DTLNobelTOT-light"/>
              </a:rPr>
              <a:t>orientiert)</a:t>
            </a:r>
          </a:p>
          <a:p>
            <a:r>
              <a:rPr lang="de-AT" sz="1800" dirty="0" smtClean="0">
                <a:latin typeface="DTLNobelTOT-light"/>
              </a:rPr>
              <a:t>Studierende Universitäten Graz (Kunstgeschichte</a:t>
            </a:r>
            <a:r>
              <a:rPr lang="de-AT" sz="1800" dirty="0" smtClean="0">
                <a:latin typeface="DTLNobelTOT-light"/>
              </a:rPr>
              <a:t>, </a:t>
            </a:r>
            <a:r>
              <a:rPr lang="de-AT" sz="1800" dirty="0" smtClean="0">
                <a:latin typeface="DTLNobelTOT-light"/>
              </a:rPr>
              <a:t>Philosophie</a:t>
            </a:r>
            <a:r>
              <a:rPr lang="de-AT" sz="1800" dirty="0" smtClean="0">
                <a:latin typeface="DTLNobelTOT-light"/>
              </a:rPr>
              <a:t>, </a:t>
            </a:r>
            <a:endParaRPr lang="de-AT" sz="1800" dirty="0" smtClean="0">
              <a:latin typeface="DTLNobelTOT-light"/>
            </a:endParaRPr>
          </a:p>
          <a:p>
            <a:r>
              <a:rPr lang="de-AT" sz="1800" dirty="0" smtClean="0">
                <a:latin typeface="DTLNobelTOT-light"/>
              </a:rPr>
              <a:t>Architektur)</a:t>
            </a:r>
            <a:endParaRPr lang="de-AT" sz="1800" dirty="0" smtClean="0">
              <a:latin typeface="DTLNobelTOT-light"/>
            </a:endParaRPr>
          </a:p>
          <a:p>
            <a:r>
              <a:rPr lang="de-AT" sz="1800" dirty="0" smtClean="0">
                <a:latin typeface="DTLNobelTOT-light"/>
              </a:rPr>
              <a:t>Kunstuniversi</a:t>
            </a:r>
            <a:r>
              <a:rPr lang="de-AT" sz="1800" dirty="0" smtClean="0">
                <a:latin typeface="DTLNobelTOT-light"/>
              </a:rPr>
              <a:t>t</a:t>
            </a:r>
            <a:r>
              <a:rPr lang="de-AT" sz="1800" dirty="0" smtClean="0">
                <a:latin typeface="DTLNobelTOT-light"/>
              </a:rPr>
              <a:t>äten </a:t>
            </a:r>
            <a:r>
              <a:rPr lang="de-AT" sz="1800" dirty="0" smtClean="0">
                <a:latin typeface="DTLNobelTOT-light"/>
              </a:rPr>
              <a:t>Graz, Wien, Linz, </a:t>
            </a:r>
            <a:r>
              <a:rPr lang="de-AT" sz="1800" dirty="0" smtClean="0">
                <a:latin typeface="DTLNobelTOT-light"/>
              </a:rPr>
              <a:t>Salzburg</a:t>
            </a:r>
            <a:r>
              <a:rPr lang="de-AT" sz="1800" dirty="0" smtClean="0">
                <a:latin typeface="DTLNobelTOT-light"/>
              </a:rPr>
              <a:t>, München, </a:t>
            </a:r>
            <a:r>
              <a:rPr lang="de-AT" sz="1800" dirty="0" smtClean="0">
                <a:latin typeface="DTLNobelTOT-light"/>
              </a:rPr>
              <a:t>Ljubljana</a:t>
            </a:r>
            <a:r>
              <a:rPr lang="de-AT" sz="1800" dirty="0" smtClean="0">
                <a:latin typeface="DTLNobelTOT-light"/>
              </a:rPr>
              <a:t>, Zagreb, </a:t>
            </a:r>
            <a:r>
              <a:rPr lang="de-AT" sz="1800" dirty="0" smtClean="0">
                <a:latin typeface="DTLNobelTOT-light"/>
              </a:rPr>
              <a:t>Maribor, Budapest</a:t>
            </a:r>
            <a:r>
              <a:rPr lang="de-AT" sz="1800" dirty="0" smtClean="0">
                <a:latin typeface="DTLNobelTOT-light"/>
              </a:rPr>
              <a:t>, Udine, Triest</a:t>
            </a:r>
          </a:p>
          <a:p>
            <a:r>
              <a:rPr lang="de-AT" sz="1800" dirty="0" smtClean="0">
                <a:latin typeface="DTLNobelTOT-light"/>
              </a:rPr>
              <a:t>Studierende </a:t>
            </a:r>
            <a:r>
              <a:rPr lang="de-AT" sz="1800" dirty="0" smtClean="0">
                <a:latin typeface="DTLNobelTOT-light"/>
              </a:rPr>
              <a:t>Fachhochschule </a:t>
            </a:r>
            <a:r>
              <a:rPr lang="de-AT" sz="1800" dirty="0" err="1" smtClean="0">
                <a:latin typeface="DTLNobelTOT-light"/>
              </a:rPr>
              <a:t>Joanneum</a:t>
            </a:r>
            <a:r>
              <a:rPr lang="de-AT" sz="1800" dirty="0" smtClean="0">
                <a:latin typeface="DTLNobelTOT-light"/>
              </a:rPr>
              <a:t> (FB </a:t>
            </a:r>
            <a:r>
              <a:rPr lang="de-AT" sz="1800" dirty="0" smtClean="0">
                <a:latin typeface="DTLNobelTOT-light"/>
              </a:rPr>
              <a:t>Information</a:t>
            </a:r>
            <a:r>
              <a:rPr lang="de-AT" sz="1800" dirty="0" smtClean="0">
                <a:latin typeface="DTLNobelTOT-light"/>
              </a:rPr>
              <a:t>, Design &amp; Technologien)</a:t>
            </a:r>
          </a:p>
          <a:p>
            <a:r>
              <a:rPr lang="de-AT" sz="1800" dirty="0" smtClean="0">
                <a:latin typeface="DTLNobelTOT-light"/>
              </a:rPr>
              <a:t>Engagierte </a:t>
            </a:r>
            <a:r>
              <a:rPr lang="de-AT" sz="1800" dirty="0" smtClean="0">
                <a:latin typeface="DTLNobelTOT-light"/>
              </a:rPr>
              <a:t>Schüler (Gymnasien Graz und Steiermark, Ortweinschule)</a:t>
            </a:r>
          </a:p>
          <a:p>
            <a:r>
              <a:rPr lang="de-AT" sz="1800" dirty="0" smtClean="0">
                <a:latin typeface="DTLNobelTOT-light"/>
              </a:rPr>
              <a:t>Urbane Flaneure </a:t>
            </a:r>
            <a:r>
              <a:rPr lang="de-AT" sz="1800" dirty="0" smtClean="0">
                <a:latin typeface="DTLNobelTOT-light"/>
              </a:rPr>
              <a:t>und </a:t>
            </a:r>
            <a:r>
              <a:rPr lang="de-AT" sz="1800" dirty="0" smtClean="0">
                <a:latin typeface="DTLNobelTOT-light"/>
              </a:rPr>
              <a:t>Kreative </a:t>
            </a:r>
            <a:r>
              <a:rPr lang="de-AT" sz="1800" dirty="0" smtClean="0">
                <a:latin typeface="DTLNobelTOT-light"/>
              </a:rPr>
              <a:t>(Anwohner, </a:t>
            </a:r>
            <a:r>
              <a:rPr lang="de-AT" sz="1800" dirty="0" smtClean="0">
                <a:latin typeface="DTLNobelTOT-light"/>
              </a:rPr>
              <a:t>Touristen </a:t>
            </a:r>
            <a:r>
              <a:rPr lang="de-AT" sz="1800" dirty="0" smtClean="0">
                <a:latin typeface="DTLNobelTOT-light"/>
              </a:rPr>
              <a:t>aus </a:t>
            </a:r>
            <a:r>
              <a:rPr lang="de-AT" sz="1800" dirty="0" smtClean="0">
                <a:latin typeface="DTLNobelTOT-light"/>
              </a:rPr>
              <a:t>Mittel </a:t>
            </a:r>
            <a:r>
              <a:rPr lang="de-AT" sz="1800" dirty="0" smtClean="0">
                <a:latin typeface="DTLNobelTOT-light"/>
              </a:rPr>
              <a:t>- und Süd/Ost-Europa)</a:t>
            </a:r>
          </a:p>
          <a:p>
            <a:r>
              <a:rPr lang="de-AT" sz="1800" dirty="0" smtClean="0">
                <a:latin typeface="DTLNobelTOT-light"/>
              </a:rPr>
              <a:t>Experten/innen, Künstler/innen, Kurator/innen, Medienvertreter/innen </a:t>
            </a:r>
            <a:r>
              <a:rPr lang="de-AT" sz="1800" dirty="0" smtClean="0">
                <a:latin typeface="DTLNobelTOT-light"/>
              </a:rPr>
              <a:t>(</a:t>
            </a:r>
            <a:r>
              <a:rPr lang="de-AT" sz="1800" dirty="0" smtClean="0">
                <a:latin typeface="DTLNobelTOT-light"/>
              </a:rPr>
              <a:t>lokal, national, </a:t>
            </a:r>
            <a:r>
              <a:rPr lang="de-AT" sz="1800" dirty="0" smtClean="0">
                <a:latin typeface="DTLNobelTOT-light"/>
              </a:rPr>
              <a:t>international )</a:t>
            </a:r>
            <a:endParaRPr lang="de-AT" sz="1800" dirty="0">
              <a:latin typeface="DTLNobelTOT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Werbeangebot Specials</a:t>
            </a:r>
            <a:endParaRPr lang="de-AT" sz="3000" b="1" dirty="0">
              <a:solidFill>
                <a:schemeClr val="tx1">
                  <a:lumMod val="50000"/>
                  <a:lumOff val="50000"/>
                </a:schemeClr>
              </a:solidFill>
              <a:latin typeface="DTL NobelTOT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1800" dirty="0" smtClean="0">
              <a:latin typeface="DTL NobelTOT-Light"/>
            </a:endParaRPr>
          </a:p>
          <a:p>
            <a:r>
              <a:rPr lang="de-AT" sz="1800" dirty="0" smtClean="0">
                <a:latin typeface="DTL NobelTOT-Light"/>
              </a:rPr>
              <a:t>Spezialführung für Mitarbeiter/innen Kund/innen</a:t>
            </a:r>
          </a:p>
          <a:p>
            <a:r>
              <a:rPr lang="de-AT" sz="1800" dirty="0" smtClean="0">
                <a:latin typeface="DTL NobelTOT-Light"/>
              </a:rPr>
              <a:t>Sektempfang vor Ausstellungseröffnungen</a:t>
            </a:r>
          </a:p>
          <a:p>
            <a:r>
              <a:rPr lang="de-AT" sz="1800" dirty="0" smtClean="0">
                <a:latin typeface="DTL NobelTOT-Light"/>
              </a:rPr>
              <a:t>Patenschaft für ein Kunstwerk in einer Ausstellung</a:t>
            </a:r>
          </a:p>
          <a:p>
            <a:r>
              <a:rPr lang="de-AT" sz="1800" dirty="0" smtClean="0">
                <a:latin typeface="DTL NobelTOT-Light"/>
              </a:rPr>
              <a:t>Patenschaft für ein Kunstwerk im Außenraum auf </a:t>
            </a:r>
            <a:br>
              <a:rPr lang="de-AT" sz="1800" dirty="0" smtClean="0">
                <a:latin typeface="DTL NobelTOT-Light"/>
              </a:rPr>
            </a:br>
            <a:r>
              <a:rPr lang="de-AT" sz="1800" dirty="0" smtClean="0">
                <a:latin typeface="DTL NobelTOT-Light"/>
              </a:rPr>
              <a:t>einer Kunstwand</a:t>
            </a:r>
          </a:p>
          <a:p>
            <a:r>
              <a:rPr lang="de-AT" sz="1800" dirty="0" err="1" smtClean="0">
                <a:latin typeface="DTL NobelTOT-Light"/>
              </a:rPr>
              <a:t>Leigabe</a:t>
            </a:r>
            <a:r>
              <a:rPr lang="de-AT" sz="1800" dirty="0" smtClean="0">
                <a:latin typeface="DTL NobelTOT-Light"/>
              </a:rPr>
              <a:t> 25teilige Video Edition Medienturm samt Technik für die Firmenräumlichkeiten</a:t>
            </a:r>
          </a:p>
          <a:p>
            <a:r>
              <a:rPr lang="de-AT" sz="1800" dirty="0" smtClean="0">
                <a:latin typeface="DTL NobelTOT-Light"/>
              </a:rPr>
              <a:t>jährlicher Empfang für 50-80 Personen</a:t>
            </a:r>
          </a:p>
          <a:p>
            <a:pPr>
              <a:buNone/>
            </a:pPr>
            <a:endParaRPr lang="de-AT" dirty="0"/>
          </a:p>
        </p:txBody>
      </p:sp>
      <p:pic>
        <p:nvPicPr>
          <p:cNvPr id="4" name="Inhaltsplatzhalter 3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924944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Werbeangebot Wahlmöglichkeiten</a:t>
            </a:r>
            <a:endParaRPr lang="de-AT" sz="3000" dirty="0">
              <a:latin typeface="DTL NobelTOT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endParaRPr lang="de-AT" sz="1800" dirty="0" smtClean="0">
              <a:latin typeface="DTL NobelTOT-Light"/>
            </a:endParaRPr>
          </a:p>
          <a:p>
            <a:pPr marL="342900" lvl="5" indent="-342900"/>
            <a:r>
              <a:rPr lang="de-AT" sz="1800" dirty="0" smtClean="0">
                <a:latin typeface="DTL NobelTOT-Light"/>
              </a:rPr>
              <a:t>Institutioneller Hauptsponsor</a:t>
            </a:r>
          </a:p>
          <a:p>
            <a:r>
              <a:rPr lang="de-AT" sz="1800" dirty="0" err="1" smtClean="0">
                <a:latin typeface="DTL NobelTOT-Light"/>
              </a:rPr>
              <a:t>Cosponsor</a:t>
            </a:r>
            <a:endParaRPr lang="de-AT" sz="1800" dirty="0" smtClean="0">
              <a:latin typeface="DTL NobelTOT-Light"/>
            </a:endParaRPr>
          </a:p>
          <a:p>
            <a:r>
              <a:rPr lang="de-AT" sz="1800" dirty="0" smtClean="0">
                <a:latin typeface="DTL NobelTOT-Light"/>
              </a:rPr>
              <a:t>Projektsponsor für wahlweise 4 Ausstellungsprojekte 2012</a:t>
            </a:r>
          </a:p>
          <a:p>
            <a:r>
              <a:rPr lang="de-AT" sz="1800" dirty="0" smtClean="0">
                <a:latin typeface="DTL NobelTOT-Light"/>
              </a:rPr>
              <a:t>Sponsor für das Vermittlungsprogramm 2012</a:t>
            </a:r>
          </a:p>
          <a:p>
            <a:r>
              <a:rPr lang="de-AT" sz="1800" dirty="0" smtClean="0">
                <a:latin typeface="DTL NobelTOT-Light"/>
              </a:rPr>
              <a:t>Sponsor Bausteinaktion betreffend einer räumlichen </a:t>
            </a: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	Erweiterung 2013-2015</a:t>
            </a:r>
          </a:p>
          <a:p>
            <a:r>
              <a:rPr lang="de-AT" sz="1800" dirty="0" smtClean="0">
                <a:latin typeface="DTL NobelTOT-Light"/>
              </a:rPr>
              <a:t>gemeinsam erarbeitetes Partnerschaftsprojekt</a:t>
            </a:r>
          </a:p>
          <a:p>
            <a:pPr>
              <a:buNone/>
            </a:pPr>
            <a:endParaRPr lang="de-AT" sz="1800" dirty="0">
              <a:latin typeface="DTL NobelTOT-Light"/>
            </a:endParaRPr>
          </a:p>
        </p:txBody>
      </p:sp>
      <p:pic>
        <p:nvPicPr>
          <p:cNvPr id="4" name="Inhaltsplatzhalter 3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924944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Art </a:t>
            </a:r>
            <a:r>
              <a:rPr lang="de-AT" sz="3000" b="1" dirty="0" err="1" smtClean="0">
                <a:latin typeface="DTL NobelTOT-Light"/>
              </a:rPr>
              <a:t>and</a:t>
            </a:r>
            <a:r>
              <a:rPr lang="de-AT" sz="3000" b="1" dirty="0" smtClean="0">
                <a:latin typeface="DTL NobelTOT-Light"/>
              </a:rPr>
              <a:t> Media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Resumee</a:t>
            </a:r>
            <a:endParaRPr lang="de-AT" sz="3000" b="1" dirty="0">
              <a:solidFill>
                <a:schemeClr val="tx1">
                  <a:lumMod val="50000"/>
                  <a:lumOff val="50000"/>
                </a:schemeClr>
              </a:solidFill>
              <a:latin typeface="DTL NobelTOT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AT" sz="1800" dirty="0" smtClean="0">
                <a:latin typeface="DTL NobelTOT-Light"/>
              </a:rPr>
              <a:t>Nutzen</a:t>
            </a:r>
          </a:p>
          <a:p>
            <a:r>
              <a:rPr lang="de-AT" sz="1400" dirty="0" smtClean="0">
                <a:latin typeface="DTL NobelTOT-Light"/>
              </a:rPr>
              <a:t>Arbeitsprozesse abstrahieren und neu bewerten</a:t>
            </a:r>
          </a:p>
          <a:p>
            <a:r>
              <a:rPr lang="de-AT" sz="1400" dirty="0" smtClean="0">
                <a:latin typeface="DTL NobelTOT-Light"/>
              </a:rPr>
              <a:t>Abläufe automatisch mittels neuen Impulsen verbessern</a:t>
            </a:r>
          </a:p>
          <a:p>
            <a:r>
              <a:rPr lang="de-AT" sz="1400" dirty="0" smtClean="0">
                <a:latin typeface="DTL NobelTOT-Light"/>
              </a:rPr>
              <a:t>Projekt </a:t>
            </a:r>
            <a:r>
              <a:rPr lang="de-AT" sz="1400" dirty="0" err="1" smtClean="0">
                <a:latin typeface="DTL NobelTOT-Light"/>
              </a:rPr>
              <a:t>a&amp;Me</a:t>
            </a:r>
            <a:r>
              <a:rPr lang="de-AT" sz="1400" dirty="0" smtClean="0">
                <a:latin typeface="DTL NobelTOT-Light"/>
              </a:rPr>
              <a:t> starten</a:t>
            </a:r>
          </a:p>
          <a:p>
            <a:endParaRPr lang="de-AT" sz="18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Ausblick</a:t>
            </a:r>
          </a:p>
          <a:p>
            <a:r>
              <a:rPr lang="de-AT" sz="1400" dirty="0" smtClean="0">
                <a:latin typeface="DTL NobelTOT-Light"/>
              </a:rPr>
              <a:t>Projekts </a:t>
            </a:r>
            <a:r>
              <a:rPr lang="de-AT" sz="1400" dirty="0" err="1" smtClean="0">
                <a:latin typeface="DTL NobelTOT-Light"/>
              </a:rPr>
              <a:t>a&amp;Me</a:t>
            </a:r>
            <a:r>
              <a:rPr lang="de-AT" sz="1400" dirty="0" smtClean="0">
                <a:latin typeface="DTL NobelTOT-Light"/>
              </a:rPr>
              <a:t>. Sponsoring umsetzen</a:t>
            </a:r>
          </a:p>
          <a:p>
            <a:r>
              <a:rPr lang="de-AT" sz="1400" dirty="0" smtClean="0">
                <a:latin typeface="DTL NobelTOT-Light"/>
              </a:rPr>
              <a:t>Weitere Module zu </a:t>
            </a:r>
            <a:r>
              <a:rPr lang="de-AT" sz="1400" dirty="0" err="1" smtClean="0">
                <a:latin typeface="DTL NobelTOT-Light"/>
              </a:rPr>
              <a:t>a&amp;Me</a:t>
            </a:r>
            <a:r>
              <a:rPr lang="de-AT" sz="1400" dirty="0" smtClean="0">
                <a:latin typeface="DTL NobelTOT-Light"/>
              </a:rPr>
              <a:t> entwickeln</a:t>
            </a:r>
          </a:p>
          <a:p>
            <a:pPr>
              <a:buNone/>
            </a:pPr>
            <a:endParaRPr lang="de-AT" sz="18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Ziel</a:t>
            </a:r>
          </a:p>
          <a:p>
            <a:r>
              <a:rPr lang="de-AT" sz="1400" dirty="0" smtClean="0">
                <a:latin typeface="DTL NobelTOT-Light"/>
              </a:rPr>
              <a:t>Publikumsinteresse steigern</a:t>
            </a:r>
          </a:p>
          <a:p>
            <a:r>
              <a:rPr lang="de-AT" sz="1400" dirty="0" smtClean="0">
                <a:latin typeface="DTL NobelTOT-Light"/>
              </a:rPr>
              <a:t>Medieninteresse steigern</a:t>
            </a:r>
          </a:p>
          <a:p>
            <a:r>
              <a:rPr lang="de-AT" sz="1400" dirty="0" smtClean="0">
                <a:latin typeface="DTL NobelTOT-Light"/>
              </a:rPr>
              <a:t>Marke stärken</a:t>
            </a:r>
          </a:p>
          <a:p>
            <a:r>
              <a:rPr lang="de-AT" sz="1400" dirty="0" smtClean="0">
                <a:latin typeface="DTL NobelTOT-Light"/>
              </a:rPr>
              <a:t>Institution stärken</a:t>
            </a:r>
          </a:p>
          <a:p>
            <a:endParaRPr lang="de-AT" sz="1800" dirty="0" smtClean="0">
              <a:latin typeface="DTL NobelTOT-Light"/>
            </a:endParaRPr>
          </a:p>
          <a:p>
            <a:endParaRPr lang="de-AT" sz="2600" dirty="0" smtClean="0">
              <a:latin typeface="DTL NobelTOT-Light"/>
            </a:endParaRPr>
          </a:p>
        </p:txBody>
      </p:sp>
      <p:pic>
        <p:nvPicPr>
          <p:cNvPr id="5" name="Inhaltsplatzhalter 3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924944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smtClean="0">
                <a:latin typeface="DTLNobelTOT-light"/>
              </a:rPr>
              <a:t>Kunstverein Medienturm</a:t>
            </a:r>
            <a:endParaRPr lang="de-AT" sz="3000" b="1" dirty="0">
              <a:latin typeface="DTLNobelTOT-light"/>
            </a:endParaRPr>
          </a:p>
        </p:txBody>
      </p:sp>
      <p:pic>
        <p:nvPicPr>
          <p:cNvPr id="4" name="Inhaltsplatzhalter 3" descr="Vard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1950720" cy="1301496"/>
          </a:xfrm>
        </p:spPr>
      </p:pic>
      <p:pic>
        <p:nvPicPr>
          <p:cNvPr id="5" name="Grafik 4" descr="06_DSC_0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132856"/>
            <a:ext cx="2555552" cy="1825192"/>
          </a:xfrm>
          <a:prstGeom prst="rect">
            <a:avLst/>
          </a:prstGeom>
        </p:spPr>
      </p:pic>
      <p:pic>
        <p:nvPicPr>
          <p:cNvPr id="6" name="Grafik 5" descr="Moser.Schwinger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08920"/>
            <a:ext cx="2411760" cy="1607840"/>
          </a:xfrm>
          <a:prstGeom prst="rect">
            <a:avLst/>
          </a:prstGeom>
        </p:spPr>
      </p:pic>
      <p:pic>
        <p:nvPicPr>
          <p:cNvPr id="7" name="Grafik 6" descr="15_Karilampi_kle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725144"/>
            <a:ext cx="2521131" cy="1679883"/>
          </a:xfrm>
          <a:prstGeom prst="rect">
            <a:avLst/>
          </a:prstGeom>
        </p:spPr>
      </p:pic>
      <p:pic>
        <p:nvPicPr>
          <p:cNvPr id="8" name="Grafik 7" descr="Zobernig_Schuda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340768"/>
            <a:ext cx="2853734" cy="20330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851920" y="443711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>
                <a:latin typeface="DTLNobelTOT-light"/>
              </a:rPr>
              <a:t> </a:t>
            </a:r>
            <a:r>
              <a:rPr lang="de-AT" dirty="0" smtClean="0">
                <a:latin typeface="DTLNobelTOT-light"/>
              </a:rPr>
              <a:t>4 Ausstellungen pro Jahr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latin typeface="DTLNobelTOT-light"/>
              </a:rPr>
              <a:t> Schnittstelle Medienkunst / Bildende Kunst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latin typeface="DTLNobelTOT-light"/>
              </a:rPr>
              <a:t> </a:t>
            </a:r>
            <a:r>
              <a:rPr lang="de-AT" dirty="0" smtClean="0">
                <a:latin typeface="DTLNobelTOT-light"/>
              </a:rPr>
              <a:t>11 Jahre Bestehen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latin typeface="DTLNobelTOT-light"/>
              </a:rPr>
              <a:t> </a:t>
            </a:r>
            <a:r>
              <a:rPr lang="de-AT" dirty="0" smtClean="0">
                <a:latin typeface="DTLNobelTOT-light"/>
              </a:rPr>
              <a:t>ca. 8000 Besucher pro Jahr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latin typeface="DTLNobelTOT-light"/>
              </a:rPr>
              <a:t> 250 m2 Ausstellungsfläche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latin typeface="DTLNobelTOT-light"/>
              </a:rPr>
              <a:t> </a:t>
            </a:r>
            <a:r>
              <a:rPr lang="de-AT" dirty="0" smtClean="0">
                <a:latin typeface="DTLNobelTOT-light"/>
              </a:rPr>
              <a:t>nationale und internationale Medienresonanz</a:t>
            </a:r>
          </a:p>
          <a:p>
            <a:pPr>
              <a:buFont typeface="Arial" pitchFamily="34" charset="0"/>
              <a:buChar char="•"/>
            </a:pPr>
            <a:endParaRPr lang="de-AT" dirty="0">
              <a:latin typeface="DTLNobelTOT-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Art </a:t>
            </a:r>
            <a:r>
              <a:rPr lang="de-AT" sz="3000" b="1" dirty="0" err="1" smtClean="0">
                <a:latin typeface="DTL NobelTOT-Light"/>
              </a:rPr>
              <a:t>and</a:t>
            </a:r>
            <a:r>
              <a:rPr lang="de-AT" sz="3000" b="1" dirty="0" smtClean="0">
                <a:latin typeface="DTL NobelTOT-Light"/>
              </a:rPr>
              <a:t> Media</a:t>
            </a:r>
            <a:endParaRPr lang="de-AT" sz="3000" b="1" dirty="0">
              <a:latin typeface="DTL NobelTOT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AT" sz="2400" dirty="0" smtClean="0">
                <a:latin typeface="DTL NobelTOT-Light"/>
              </a:rPr>
              <a:t>Modulare Kommunikationsstrategie </a:t>
            </a:r>
          </a:p>
          <a:p>
            <a:pPr>
              <a:buNone/>
            </a:pPr>
            <a:endParaRPr lang="de-AT" sz="2600" dirty="0" smtClean="0">
              <a:latin typeface="DTL NobelTOT-Light"/>
            </a:endParaRPr>
          </a:p>
          <a:p>
            <a:pPr>
              <a:buNone/>
            </a:pPr>
            <a:r>
              <a:rPr lang="de-AT" sz="1900" dirty="0" smtClean="0">
                <a:latin typeface="DTL NobelTOT-Light"/>
              </a:rPr>
              <a:t>Inhalte des Kunstverein Medienturm </a:t>
            </a:r>
            <a:endParaRPr lang="de-AT" sz="1900" dirty="0" smtClean="0"/>
          </a:p>
          <a:p>
            <a:r>
              <a:rPr lang="de-DE" sz="1500" dirty="0" smtClean="0">
                <a:latin typeface="DTL NobelTOT-Light"/>
              </a:rPr>
              <a:t>transparenter und offensiver vermitteln</a:t>
            </a:r>
          </a:p>
          <a:p>
            <a:r>
              <a:rPr lang="de-DE" sz="1500" dirty="0" smtClean="0">
                <a:latin typeface="DTL NobelTOT-Light"/>
              </a:rPr>
              <a:t>in einem übergeordnetem Zusammenhang </a:t>
            </a:r>
          </a:p>
          <a:p>
            <a:pPr>
              <a:buNone/>
            </a:pPr>
            <a:r>
              <a:rPr lang="de-DE" sz="1500" dirty="0" smtClean="0">
                <a:latin typeface="DTL NobelTOT-Light"/>
              </a:rPr>
              <a:t>	besser abstimmen</a:t>
            </a:r>
          </a:p>
          <a:p>
            <a:r>
              <a:rPr lang="de-DE" sz="1500" dirty="0" smtClean="0">
                <a:latin typeface="DTL NobelTOT-Light"/>
              </a:rPr>
              <a:t>und nach außen hin sichtbarer machen</a:t>
            </a:r>
          </a:p>
          <a:p>
            <a:pPr>
              <a:buNone/>
            </a:pPr>
            <a:endParaRPr lang="de-DE" sz="2600" dirty="0" smtClean="0">
              <a:latin typeface="DTL NobelTOT-Light"/>
            </a:endParaRPr>
          </a:p>
          <a:p>
            <a:pPr>
              <a:buNone/>
            </a:pPr>
            <a:r>
              <a:rPr lang="en-US" sz="2100" dirty="0" smtClean="0"/>
              <a:t>„</a:t>
            </a:r>
            <a:r>
              <a:rPr lang="de-DE" sz="2100" dirty="0" err="1" smtClean="0"/>
              <a:t>a&amp;Me</a:t>
            </a:r>
            <a:r>
              <a:rPr lang="de-DE" sz="2100" dirty="0" smtClean="0"/>
              <a:t>“ </a:t>
            </a:r>
            <a:endParaRPr lang="de-DE" sz="1500" dirty="0" smtClean="0"/>
          </a:p>
          <a:p>
            <a:pPr>
              <a:buNone/>
            </a:pPr>
            <a:r>
              <a:rPr lang="de-DE" sz="1500" dirty="0" smtClean="0">
                <a:latin typeface="DTL NobelTOT-Light"/>
              </a:rPr>
              <a:t>Kommunizieren einer </a:t>
            </a:r>
            <a:r>
              <a:rPr lang="de-DE" sz="1500" dirty="0" err="1" smtClean="0">
                <a:latin typeface="DTL NobelTOT-Light"/>
              </a:rPr>
              <a:t>Verlinkung</a:t>
            </a:r>
            <a:r>
              <a:rPr lang="de-DE" sz="1500" dirty="0" smtClean="0">
                <a:latin typeface="DTL NobelTOT-Light"/>
              </a:rPr>
              <a:t> von Kunst &amp; Medien (engl. </a:t>
            </a:r>
            <a:r>
              <a:rPr lang="de-DE" sz="1500" dirty="0" err="1" smtClean="0">
                <a:latin typeface="DTL NobelTOT-Light"/>
              </a:rPr>
              <a:t>art</a:t>
            </a:r>
            <a:r>
              <a:rPr lang="de-DE" sz="1500" dirty="0" smtClean="0">
                <a:latin typeface="DTL NobelTOT-Light"/>
              </a:rPr>
              <a:t> &amp; </a:t>
            </a:r>
            <a:r>
              <a:rPr lang="de-DE" sz="1500" dirty="0" err="1" smtClean="0">
                <a:latin typeface="DTL NobelTOT-Light"/>
              </a:rPr>
              <a:t>media</a:t>
            </a:r>
            <a:r>
              <a:rPr lang="de-DE" sz="1500" dirty="0" smtClean="0">
                <a:latin typeface="DTL NobelTOT-Light"/>
              </a:rPr>
              <a:t> ) </a:t>
            </a:r>
          </a:p>
          <a:p>
            <a:pPr>
              <a:buNone/>
            </a:pPr>
            <a:endParaRPr lang="de-DE" sz="2600" dirty="0" smtClean="0">
              <a:latin typeface="DTL NobelTOT-Light"/>
            </a:endParaRPr>
          </a:p>
          <a:p>
            <a:pPr>
              <a:buNone/>
            </a:pPr>
            <a:r>
              <a:rPr lang="de-AT" sz="2100" dirty="0" smtClean="0"/>
              <a:t>„</a:t>
            </a:r>
            <a:r>
              <a:rPr lang="de-AT" sz="2100" dirty="0" err="1" smtClean="0"/>
              <a:t>Me</a:t>
            </a:r>
            <a:r>
              <a:rPr lang="de-AT" sz="2100" dirty="0" smtClean="0"/>
              <a:t>“ </a:t>
            </a:r>
          </a:p>
          <a:p>
            <a:r>
              <a:rPr lang="de-AT" sz="1500" dirty="0" smtClean="0">
                <a:latin typeface="DTL NobelTOT-Light"/>
              </a:rPr>
              <a:t>Stärken des Medienaspekts</a:t>
            </a:r>
          </a:p>
          <a:p>
            <a:r>
              <a:rPr lang="de-AT" sz="1500" dirty="0" smtClean="0">
                <a:latin typeface="DTL NobelTOT-Light"/>
              </a:rPr>
              <a:t>ansprechen der </a:t>
            </a:r>
            <a:r>
              <a:rPr lang="de-AT" sz="1500" dirty="0" err="1" smtClean="0">
                <a:latin typeface="DTL NobelTOT-Light"/>
              </a:rPr>
              <a:t>Adressatengruppe</a:t>
            </a:r>
            <a:r>
              <a:rPr lang="de-AT" sz="1500" dirty="0" smtClean="0">
                <a:latin typeface="DTL NobelTOT-Light"/>
              </a:rPr>
              <a:t> der jeweiligen Kommunikationsstrategie mit dem </a:t>
            </a:r>
          </a:p>
          <a:p>
            <a:pPr>
              <a:buNone/>
            </a:pPr>
            <a:r>
              <a:rPr lang="de-AT" sz="1500" dirty="0" smtClean="0">
                <a:latin typeface="DTL NobelTOT-Light"/>
              </a:rPr>
              <a:t>	„Ich“ (engl. </a:t>
            </a:r>
            <a:r>
              <a:rPr lang="de-AT" sz="1500" dirty="0" err="1" smtClean="0">
                <a:latin typeface="DTL NobelTOT-Light"/>
              </a:rPr>
              <a:t>Me</a:t>
            </a:r>
            <a:r>
              <a:rPr lang="de-AT" sz="1500" dirty="0" smtClean="0">
                <a:latin typeface="DTL NobelTOT-Light"/>
              </a:rPr>
              <a:t>) </a:t>
            </a:r>
          </a:p>
          <a:p>
            <a:r>
              <a:rPr lang="de-AT" sz="1500" dirty="0" smtClean="0">
                <a:latin typeface="DTL NobelTOT-Light"/>
              </a:rPr>
              <a:t>abstimmen mit der jeweiligen Dialoggruppe durch grafisch farblich variables „</a:t>
            </a:r>
            <a:r>
              <a:rPr lang="de-AT" sz="1500" dirty="0" err="1" smtClean="0">
                <a:latin typeface="DTL NobelTOT-Light"/>
              </a:rPr>
              <a:t>Me</a:t>
            </a:r>
            <a:r>
              <a:rPr lang="de-AT" sz="1500" dirty="0" smtClean="0">
                <a:latin typeface="DTL NobelTOT-Light"/>
              </a:rPr>
              <a:t>“</a:t>
            </a:r>
          </a:p>
          <a:p>
            <a:endParaRPr lang="de-AT" sz="1500" dirty="0" smtClean="0">
              <a:latin typeface="DTL NobelTOT-Light"/>
            </a:endParaRPr>
          </a:p>
          <a:p>
            <a:endParaRPr lang="de-DE" sz="1500" dirty="0" smtClean="0">
              <a:latin typeface="DTL NobelTOT-Light"/>
            </a:endParaRPr>
          </a:p>
          <a:p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000" b="1" dirty="0" smtClean="0">
                <a:latin typeface="DTL NobelTOT-Light"/>
              </a:rPr>
              <a:t/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Art </a:t>
            </a:r>
            <a:r>
              <a:rPr lang="de-AT" sz="3000" b="1" dirty="0" err="1" smtClean="0">
                <a:latin typeface="DTL NobelTOT-Light"/>
              </a:rPr>
              <a:t>and</a:t>
            </a:r>
            <a:r>
              <a:rPr lang="de-AT" sz="3000" b="1" dirty="0" smtClean="0">
                <a:latin typeface="DTL NobelTOT-Light"/>
              </a:rPr>
              <a:t> Media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Analyse im Vorfeld</a:t>
            </a:r>
            <a:r>
              <a:rPr lang="de-AT" sz="3000" b="1" dirty="0" smtClean="0">
                <a:latin typeface="DTL NobelTOT-Light"/>
              </a:rPr>
              <a:t/>
            </a:r>
            <a:br>
              <a:rPr lang="de-AT" sz="3000" b="1" dirty="0" smtClean="0">
                <a:latin typeface="DTL NobelTOT-Light"/>
              </a:rPr>
            </a:br>
            <a:endParaRPr lang="de-AT" sz="3000" dirty="0">
              <a:latin typeface="DTL NobelTOT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AT" sz="2200" dirty="0" smtClean="0">
                <a:latin typeface="DTL NobelTOT-Light"/>
              </a:rPr>
              <a:t>Ausgangslage Abläufe im Kunstverein Medienturm</a:t>
            </a:r>
          </a:p>
          <a:p>
            <a:pPr>
              <a:buNone/>
            </a:pPr>
            <a:endParaRPr lang="de-AT" sz="1800" dirty="0" smtClean="0"/>
          </a:p>
          <a:p>
            <a:pPr>
              <a:buNone/>
            </a:pPr>
            <a:r>
              <a:rPr lang="de-AT" sz="1800" dirty="0" smtClean="0"/>
              <a:t>Ist-/Stärken/</a:t>
            </a:r>
            <a:r>
              <a:rPr lang="de-AT" sz="1800" dirty="0" err="1" smtClean="0"/>
              <a:t>Schwächenanalyse</a:t>
            </a:r>
            <a:r>
              <a:rPr lang="de-AT" sz="1800" dirty="0" smtClean="0"/>
              <a:t> </a:t>
            </a:r>
          </a:p>
          <a:p>
            <a:r>
              <a:rPr lang="de-AT" sz="1400" dirty="0" smtClean="0">
                <a:latin typeface="DTL NobelTOT-Light"/>
              </a:rPr>
              <a:t>Kulturbegriff</a:t>
            </a:r>
          </a:p>
          <a:p>
            <a:r>
              <a:rPr lang="de-AT" sz="1400" dirty="0" smtClean="0">
                <a:latin typeface="DTL NobelTOT-Light"/>
              </a:rPr>
              <a:t>Projektplanung</a:t>
            </a:r>
          </a:p>
          <a:p>
            <a:r>
              <a:rPr lang="de-AT" sz="1400" dirty="0" smtClean="0">
                <a:latin typeface="DTL NobelTOT-Light"/>
              </a:rPr>
              <a:t>Betriebswirtschaft</a:t>
            </a:r>
          </a:p>
          <a:p>
            <a:r>
              <a:rPr lang="de-AT" sz="1400" dirty="0" smtClean="0">
                <a:latin typeface="DTL NobelTOT-Light"/>
              </a:rPr>
              <a:t>Public Relations</a:t>
            </a:r>
          </a:p>
          <a:p>
            <a:r>
              <a:rPr lang="de-AT" sz="1400" dirty="0" smtClean="0">
                <a:latin typeface="DTL NobelTOT-Light"/>
              </a:rPr>
              <a:t>Teamführung</a:t>
            </a:r>
          </a:p>
          <a:p>
            <a:r>
              <a:rPr lang="de-AT" sz="1400" dirty="0" smtClean="0">
                <a:latin typeface="DTL NobelTOT-Light"/>
              </a:rPr>
              <a:t>Präsentationstechniken</a:t>
            </a:r>
          </a:p>
          <a:p>
            <a:r>
              <a:rPr lang="de-AT" sz="1400" dirty="0" smtClean="0">
                <a:latin typeface="DTL NobelTOT-Light"/>
              </a:rPr>
              <a:t>Sponsoring</a:t>
            </a:r>
          </a:p>
          <a:p>
            <a:pPr>
              <a:buNone/>
            </a:pPr>
            <a:endParaRPr lang="de-AT" sz="1200" dirty="0" smtClean="0">
              <a:latin typeface="DTL NobelTOT-Light"/>
            </a:endParaRPr>
          </a:p>
          <a:p>
            <a:pPr>
              <a:buNone/>
            </a:pPr>
            <a:r>
              <a:rPr lang="de-AT" sz="2200" dirty="0" smtClean="0">
                <a:latin typeface="DTL NobelTOT-Light"/>
              </a:rPr>
              <a:t>Start von „</a:t>
            </a:r>
            <a:r>
              <a:rPr lang="de-AT" sz="2200" dirty="0" err="1" smtClean="0">
                <a:latin typeface="DTL NobelTOT-Light"/>
              </a:rPr>
              <a:t>a&amp;Me</a:t>
            </a:r>
            <a:r>
              <a:rPr lang="de-AT" sz="2200" dirty="0" smtClean="0">
                <a:latin typeface="DTL NobelTOT-Light"/>
              </a:rPr>
              <a:t>“ mit dem Teilbereich „</a:t>
            </a:r>
            <a:r>
              <a:rPr lang="de-AT" sz="2200" dirty="0" err="1" smtClean="0">
                <a:latin typeface="DTL NobelTOT-Light"/>
              </a:rPr>
              <a:t>a&amp;Me</a:t>
            </a:r>
            <a:r>
              <a:rPr lang="de-AT" sz="2200" dirty="0" smtClean="0">
                <a:latin typeface="DTL NobelTOT-Light"/>
              </a:rPr>
              <a:t>. Sponsoring“</a:t>
            </a:r>
          </a:p>
          <a:p>
            <a:pPr>
              <a:buNone/>
            </a:pPr>
            <a:r>
              <a:rPr lang="de-AT" sz="1200" dirty="0" smtClean="0">
                <a:latin typeface="DTL NobelTOT-Light"/>
              </a:rPr>
              <a:t> </a:t>
            </a: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Handlungsbedarf im Vorfeld / Erfolgsoptimierung</a:t>
            </a:r>
          </a:p>
          <a:p>
            <a:r>
              <a:rPr lang="de-AT" sz="1400" dirty="0" smtClean="0">
                <a:latin typeface="DTL NobelTOT-Light"/>
              </a:rPr>
              <a:t>Vorleistungen gestalterische Maßnahmen</a:t>
            </a:r>
          </a:p>
          <a:p>
            <a:r>
              <a:rPr lang="de-AT" sz="1400" dirty="0" smtClean="0">
                <a:latin typeface="DTL NobelTOT-Light"/>
              </a:rPr>
              <a:t>Neudefinition Mission Statement</a:t>
            </a:r>
          </a:p>
          <a:p>
            <a:pPr>
              <a:buNone/>
            </a:pPr>
            <a:endParaRPr lang="de-AT" sz="1800" dirty="0" smtClean="0">
              <a:latin typeface="DTL NobelTOT-Light"/>
            </a:endParaRPr>
          </a:p>
          <a:p>
            <a:pPr>
              <a:buNone/>
            </a:pPr>
            <a:endParaRPr lang="de-AT" sz="1200" dirty="0" smtClean="0">
              <a:latin typeface="DTL NobelTOT-Light"/>
            </a:endParaRPr>
          </a:p>
          <a:p>
            <a:endParaRPr lang="de-AT" sz="1200" dirty="0" smtClean="0">
              <a:latin typeface="DTL NobelTOT-Light"/>
            </a:endParaRPr>
          </a:p>
          <a:p>
            <a:pPr>
              <a:buNone/>
            </a:pPr>
            <a:endParaRPr lang="de-AT" sz="1200" dirty="0" smtClean="0">
              <a:latin typeface="DTL NobelTOT-Light"/>
            </a:endParaRPr>
          </a:p>
          <a:p>
            <a:pPr>
              <a:buNone/>
            </a:pPr>
            <a:endParaRPr lang="de-AT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Vorleistungen</a:t>
            </a:r>
            <a:r>
              <a:rPr lang="de-AT" sz="3000" b="1" dirty="0" smtClean="0">
                <a:latin typeface="DTL NobelTOT-Light"/>
              </a:rPr>
              <a:t> </a:t>
            </a: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gestalterische Maßnahmen</a:t>
            </a:r>
            <a:endParaRPr lang="de-AT" sz="3000" b="1" dirty="0">
              <a:latin typeface="DTL NobelTOT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AT" sz="2200" dirty="0" smtClean="0">
                <a:latin typeface="DTL NobelTOT-Light"/>
              </a:rPr>
              <a:t>Sichtbarkeit / Zugang </a:t>
            </a:r>
          </a:p>
          <a:p>
            <a:pPr>
              <a:buNone/>
            </a:pPr>
            <a:endParaRPr lang="de-AT" sz="18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Durchgängiges Farbkonzept / Beleuchtung mit Neons</a:t>
            </a:r>
          </a:p>
          <a:p>
            <a:r>
              <a:rPr lang="de-AT" sz="1400" dirty="0" smtClean="0">
                <a:latin typeface="DTL NobelTOT-Light"/>
              </a:rPr>
              <a:t>Vertrauen schaffen</a:t>
            </a:r>
          </a:p>
          <a:p>
            <a:r>
              <a:rPr lang="de-AT" sz="1400" dirty="0" smtClean="0">
                <a:latin typeface="DTL NobelTOT-Light"/>
              </a:rPr>
              <a:t>Brücke zwischen alter Architektur und neuen Inhalten schlagen</a:t>
            </a:r>
          </a:p>
          <a:p>
            <a:r>
              <a:rPr lang="de-AT" sz="1400" dirty="0" smtClean="0">
                <a:latin typeface="DTL NobelTOT-Light"/>
              </a:rPr>
              <a:t>Manko des fehlenden Straßenzugangs wettmachen</a:t>
            </a:r>
            <a:br>
              <a:rPr lang="de-AT" sz="1400" dirty="0" smtClean="0">
                <a:latin typeface="DTL NobelTOT-Light"/>
              </a:rPr>
            </a:br>
            <a:endParaRPr lang="de-AT" sz="1400" dirty="0" smtClean="0">
              <a:latin typeface="DTL NobelTOT-Light"/>
            </a:endParaRPr>
          </a:p>
          <a:p>
            <a:pPr>
              <a:buNone/>
            </a:pPr>
            <a:r>
              <a:rPr lang="de-AT" sz="1400" dirty="0" smtClean="0">
                <a:latin typeface="DTL NobelTOT-Light"/>
              </a:rPr>
              <a:t>Die reale Vorleistung fließt als narrative Einleitung in das </a:t>
            </a:r>
            <a:r>
              <a:rPr lang="de-AT" sz="1400" dirty="0" err="1" smtClean="0">
                <a:latin typeface="DTL NobelTOT-Light"/>
              </a:rPr>
              <a:t>Sponsoringkonzept</a:t>
            </a:r>
            <a:r>
              <a:rPr lang="de-AT" sz="1400" dirty="0" smtClean="0">
                <a:latin typeface="DTL NobelTOT-Light"/>
              </a:rPr>
              <a:t> ein.  Aus einer </a:t>
            </a:r>
          </a:p>
          <a:p>
            <a:pPr>
              <a:buNone/>
            </a:pPr>
            <a:r>
              <a:rPr lang="de-AT" sz="1400" dirty="0" smtClean="0">
                <a:latin typeface="DTL NobelTOT-Light"/>
              </a:rPr>
              <a:t>Schwäche wird somit eine Stärke:</a:t>
            </a:r>
          </a:p>
          <a:p>
            <a:pPr>
              <a:buNone/>
            </a:pPr>
            <a:endParaRPr lang="de-AT" sz="1400" dirty="0" smtClean="0">
              <a:latin typeface="DTL NobelTOT-Light"/>
            </a:endParaRPr>
          </a:p>
          <a:p>
            <a:pPr>
              <a:buNone/>
            </a:pPr>
            <a:r>
              <a:rPr lang="de-AT" sz="1400" i="1" dirty="0" smtClean="0">
                <a:latin typeface="DTL NobelTOT-Light"/>
              </a:rPr>
              <a:t>       Ein Spaziergang führt uns durch das historisch gewachsene und vormals von Handwerks-betrieben geprägte </a:t>
            </a:r>
            <a:r>
              <a:rPr lang="de-AT" sz="1400" i="1" dirty="0" err="1" smtClean="0">
                <a:latin typeface="DTL NobelTOT-Light"/>
              </a:rPr>
              <a:t>Lendviertel</a:t>
            </a:r>
            <a:r>
              <a:rPr lang="de-AT" sz="1400" i="1" dirty="0" smtClean="0">
                <a:latin typeface="DTL NobelTOT-Light"/>
              </a:rPr>
              <a:t> im Herzen von Graz. Vorbei an Marktständen, vorbei am urbanen Getümmel der Cafés, nur einen Katzensprung vom Kunsthaus Graz entfernt entdecken wir in diesem mittlerweile von Grafikern, Architekten und Kreativen besiedelten „</a:t>
            </a:r>
            <a:r>
              <a:rPr lang="de-AT" sz="1400" i="1" dirty="0" err="1" smtClean="0">
                <a:latin typeface="DTL NobelTOT-Light"/>
              </a:rPr>
              <a:t>Szenegrätzel</a:t>
            </a:r>
            <a:r>
              <a:rPr lang="de-AT" sz="1400" i="1" dirty="0" smtClean="0">
                <a:latin typeface="DTL NobelTOT-Light"/>
              </a:rPr>
              <a:t>“ eine unkonventionell grelle Leuchtschrift auf einer Barockfassade und denken „es könnte Kunst sein …“. Neugierig gelangen wir in einen Innenhof und betreten dann die ehemaligen Räumlichkeiten einer Spirituosen- und Kracherlfabrik, die die Aura eines Kunstraums ausstrahlt …</a:t>
            </a:r>
          </a:p>
        </p:txBody>
      </p:sp>
      <p:pic>
        <p:nvPicPr>
          <p:cNvPr id="4" name="Grafik 3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000" y="3066288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Vorleistungen</a:t>
            </a:r>
            <a:r>
              <a:rPr lang="de-AT" sz="3000" b="1" dirty="0" smtClean="0">
                <a:latin typeface="DTL NobelTOT-Light"/>
              </a:rPr>
              <a:t> </a:t>
            </a: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gestalterische Maßnahmen</a:t>
            </a:r>
            <a:endParaRPr lang="de-AT" sz="3000" b="1" dirty="0">
              <a:solidFill>
                <a:schemeClr val="tx1">
                  <a:lumMod val="50000"/>
                  <a:lumOff val="50000"/>
                </a:schemeClr>
              </a:solidFill>
              <a:latin typeface="DTL NobelTOT-Light"/>
            </a:endParaRPr>
          </a:p>
        </p:txBody>
      </p:sp>
      <p:pic>
        <p:nvPicPr>
          <p:cNvPr id="4" name="Inhaltsplatzhalter 3" descr="DSCN2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12776"/>
            <a:ext cx="4076270" cy="3057203"/>
          </a:xfrm>
        </p:spPr>
      </p:pic>
      <p:pic>
        <p:nvPicPr>
          <p:cNvPr id="5" name="Grafik 4" descr="DSC01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36778"/>
            <a:ext cx="3600400" cy="4800533"/>
          </a:xfrm>
          <a:prstGeom prst="rect">
            <a:avLst/>
          </a:prstGeom>
        </p:spPr>
      </p:pic>
      <p:pic>
        <p:nvPicPr>
          <p:cNvPr id="6" name="Grafik 5" descr="DSCN2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680520"/>
            <a:ext cx="2075723" cy="1556792"/>
          </a:xfrm>
          <a:prstGeom prst="rect">
            <a:avLst/>
          </a:prstGeom>
        </p:spPr>
      </p:pic>
      <p:pic>
        <p:nvPicPr>
          <p:cNvPr id="9" name="Grafik 8" descr="Logo_Medienturm_Newsle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3501008"/>
            <a:ext cx="719328" cy="7254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16216" y="57332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latin typeface="DTL NobelTOT-Light"/>
              </a:rPr>
              <a:t>Ansichten vor und nach der Adaptierung</a:t>
            </a:r>
            <a:endParaRPr lang="de-AT" sz="1400" dirty="0">
              <a:latin typeface="DTL NobelTOT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Gestalterische Maßnahmen in Planung</a:t>
            </a:r>
            <a:endParaRPr lang="de-AT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200" dirty="0" smtClean="0">
                <a:latin typeface="DTL NobelTOT-Light"/>
              </a:rPr>
              <a:t>Gestalterische Maßnahmen 2012-2015</a:t>
            </a:r>
          </a:p>
          <a:p>
            <a:pPr>
              <a:buNone/>
            </a:pPr>
            <a:endParaRPr lang="de-AT" sz="1400" dirty="0" smtClean="0">
              <a:latin typeface="DTL NobelTOT-Light"/>
            </a:endParaRPr>
          </a:p>
          <a:p>
            <a:r>
              <a:rPr lang="de-AT" sz="1800" dirty="0" smtClean="0">
                <a:latin typeface="DTL NobelTOT-Light"/>
              </a:rPr>
              <a:t>Zeichenarbeit im Innenhof, z.B. Kunstwand</a:t>
            </a:r>
          </a:p>
          <a:p>
            <a:r>
              <a:rPr lang="de-AT" sz="1800" dirty="0" smtClean="0">
                <a:latin typeface="DTL NobelTOT-Light"/>
              </a:rPr>
              <a:t>Neonschriftzug an der Außenfassade</a:t>
            </a:r>
          </a:p>
          <a:p>
            <a:r>
              <a:rPr lang="de-AT" sz="1800" dirty="0" smtClean="0">
                <a:latin typeface="DTL NobelTOT-Light"/>
              </a:rPr>
              <a:t>LED-Anzeige über dem Portal als </a:t>
            </a:r>
            <a:r>
              <a:rPr lang="de-AT" sz="1800" dirty="0" err="1" smtClean="0">
                <a:latin typeface="DTL NobelTOT-Light"/>
              </a:rPr>
              <a:t>Ausstellungsankünder</a:t>
            </a:r>
            <a:endParaRPr lang="de-AT" sz="1800" dirty="0" smtClean="0">
              <a:latin typeface="DTL NobelTOT-Light"/>
            </a:endParaRPr>
          </a:p>
          <a:p>
            <a:r>
              <a:rPr lang="de-AT" sz="1800" dirty="0" smtClean="0">
                <a:latin typeface="DTL NobelTOT-Light"/>
              </a:rPr>
              <a:t>räumliche Erweiterung des baufälligen Lagers</a:t>
            </a:r>
          </a:p>
          <a:p>
            <a:endParaRPr lang="de-AT" sz="18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Die geplante Vorleistung Zeichenarbeit wird im Sponsoring-Werbeangebot als </a:t>
            </a: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Patenschaft-Special angeboten</a:t>
            </a:r>
          </a:p>
          <a:p>
            <a:pPr>
              <a:buNone/>
            </a:pPr>
            <a:endParaRPr lang="de-AT" sz="18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Die räumliche Erweiterung wird im Sponsoring-Werbeangebot als</a:t>
            </a: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Bausteinaktion-Special  ab 2013 angeboten</a:t>
            </a:r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</p:txBody>
      </p:sp>
      <p:pic>
        <p:nvPicPr>
          <p:cNvPr id="4" name="Grafik 3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000" y="3066288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Finanzierung</a:t>
            </a:r>
            <a:r>
              <a:rPr lang="de-AT" sz="3000" b="1" dirty="0" smtClean="0">
                <a:latin typeface="DTL NobelTOT-Light"/>
              </a:rPr>
              <a:t> </a:t>
            </a: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gestalterische Maßnahmen</a:t>
            </a:r>
            <a:endParaRPr lang="de-AT" sz="3000" dirty="0">
              <a:solidFill>
                <a:schemeClr val="tx1">
                  <a:lumMod val="50000"/>
                  <a:lumOff val="50000"/>
                </a:schemeClr>
              </a:solidFill>
              <a:latin typeface="DTL NobelTOT-Light"/>
            </a:endParaRPr>
          </a:p>
        </p:txBody>
      </p:sp>
      <p:pic>
        <p:nvPicPr>
          <p:cNvPr id="4" name="Inhaltsplatzhalter 3" descr="Logo_Medienturm_Newslet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72400" y="2924944"/>
            <a:ext cx="719328" cy="725424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/>
        </p:nvGraphicFramePr>
        <p:xfrm>
          <a:off x="1547664" y="2179748"/>
          <a:ext cx="5249569" cy="326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000" b="1" dirty="0" err="1" smtClean="0">
                <a:latin typeface="DTL NobelTOT-Light"/>
              </a:rPr>
              <a:t>a&amp;Me</a:t>
            </a:r>
            <a:r>
              <a:rPr lang="de-AT" sz="3000" b="1" dirty="0" smtClean="0">
                <a:latin typeface="DTL NobelTOT-Light"/>
              </a:rPr>
              <a:t>. Sponsoring </a:t>
            </a:r>
            <a:br>
              <a:rPr lang="de-AT" sz="3000" b="1" dirty="0" smtClean="0">
                <a:latin typeface="DTL NobelTOT-Light"/>
              </a:rPr>
            </a:br>
            <a:r>
              <a:rPr lang="de-AT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TL NobelTOT-Light"/>
              </a:rPr>
              <a:t>Konzept-Beispiel</a:t>
            </a:r>
            <a:endParaRPr lang="de-AT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AT" sz="2200" dirty="0" smtClean="0">
                <a:latin typeface="DTL NobelTOT-Light"/>
              </a:rPr>
              <a:t>Beispiel eines Anschreibens / </a:t>
            </a:r>
            <a:r>
              <a:rPr lang="de-AT" sz="2200" dirty="0" err="1" smtClean="0">
                <a:latin typeface="DTL NobelTOT-Light"/>
              </a:rPr>
              <a:t>Sponsoringmappe</a:t>
            </a:r>
            <a:endParaRPr lang="de-AT" sz="22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Siemens AG Österreich</a:t>
            </a:r>
          </a:p>
          <a:p>
            <a:pPr>
              <a:buNone/>
            </a:pPr>
            <a:endParaRPr lang="de-AT" sz="14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Konzept „</a:t>
            </a:r>
            <a:r>
              <a:rPr lang="de-AT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DTL NobelTOT-Light"/>
              </a:rPr>
              <a:t>a&amp;Me</a:t>
            </a:r>
            <a:r>
              <a:rPr lang="de-AT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TL NobelTOT-Light"/>
              </a:rPr>
              <a:t>. </a:t>
            </a:r>
            <a:r>
              <a:rPr lang="de-AT" sz="1800" dirty="0" smtClean="0">
                <a:latin typeface="DTL NobelTOT-Light"/>
              </a:rPr>
              <a:t>Experience Art </a:t>
            </a:r>
            <a:r>
              <a:rPr lang="de-AT" sz="1800" dirty="0" err="1" smtClean="0">
                <a:latin typeface="DTL NobelTOT-Light"/>
              </a:rPr>
              <a:t>and</a:t>
            </a:r>
            <a:r>
              <a:rPr lang="de-AT" sz="1800" dirty="0" smtClean="0">
                <a:latin typeface="DTL NobelTOT-Light"/>
              </a:rPr>
              <a:t> Media“</a:t>
            </a:r>
          </a:p>
          <a:p>
            <a:pPr>
              <a:buNone/>
            </a:pPr>
            <a:endParaRPr lang="de-AT" sz="1400" dirty="0" smtClean="0">
              <a:latin typeface="DTL NobelTOT-Light"/>
            </a:endParaRPr>
          </a:p>
          <a:p>
            <a:r>
              <a:rPr lang="de-AT" sz="1400" dirty="0" smtClean="0">
                <a:latin typeface="DTL NobelTOT-Light"/>
              </a:rPr>
              <a:t>Experimentierfeld, das die bildenden Künste und neue Technologien miteinander verbindet</a:t>
            </a:r>
          </a:p>
          <a:p>
            <a:r>
              <a:rPr lang="de-AT" sz="1400" dirty="0" smtClean="0">
                <a:latin typeface="DTL NobelTOT-Light"/>
              </a:rPr>
              <a:t>interdisziplinären Austausch und gegenseitige Bereicherung</a:t>
            </a:r>
          </a:p>
          <a:p>
            <a:r>
              <a:rPr lang="de-AT" sz="1400" dirty="0" smtClean="0">
                <a:latin typeface="DTL NobelTOT-Light"/>
              </a:rPr>
              <a:t>tieferes Verständnis für Innovation aus einer künstlerischen Perspektive</a:t>
            </a:r>
          </a:p>
          <a:p>
            <a:r>
              <a:rPr lang="de-AT" sz="1400" dirty="0" smtClean="0">
                <a:latin typeface="DTL NobelTOT-Light"/>
              </a:rPr>
              <a:t>übergeordnete Rahmensetzung für vier Ausstellungsprojekte</a:t>
            </a:r>
          </a:p>
          <a:p>
            <a:r>
              <a:rPr lang="de-AT" sz="1400" dirty="0" smtClean="0">
                <a:latin typeface="DTL NobelTOT-Light"/>
              </a:rPr>
              <a:t>begleitendes Vermittlungsprogramm mit dem Credo „I </a:t>
            </a:r>
            <a:r>
              <a:rPr lang="de-AT" sz="1400" dirty="0" err="1" smtClean="0">
                <a:latin typeface="DTL NobelTOT-Light"/>
              </a:rPr>
              <a:t>like</a:t>
            </a:r>
            <a:r>
              <a:rPr lang="de-AT" sz="1400" dirty="0" smtClean="0">
                <a:latin typeface="DTL NobelTOT-Light"/>
              </a:rPr>
              <a:t> </a:t>
            </a:r>
            <a:r>
              <a:rPr lang="de-AT" sz="1400" dirty="0" err="1" smtClean="0">
                <a:latin typeface="DTL NobelTOT-Light"/>
              </a:rPr>
              <a:t>art</a:t>
            </a:r>
            <a:r>
              <a:rPr lang="de-AT" sz="1400" dirty="0" smtClean="0">
                <a:latin typeface="DTL NobelTOT-Light"/>
              </a:rPr>
              <a:t> &amp; </a:t>
            </a:r>
            <a:r>
              <a:rPr lang="de-AT" sz="1400" dirty="0" err="1" smtClean="0">
                <a:latin typeface="DTL NobelTOT-Light"/>
              </a:rPr>
              <a:t>media</a:t>
            </a:r>
            <a:r>
              <a:rPr lang="de-AT" sz="1400" dirty="0" smtClean="0">
                <a:latin typeface="DTL NobelTOT-Light"/>
              </a:rPr>
              <a:t>, </a:t>
            </a:r>
            <a:r>
              <a:rPr lang="de-AT" sz="1400" dirty="0" err="1" smtClean="0">
                <a:latin typeface="DTL NobelTOT-Light"/>
              </a:rPr>
              <a:t>art</a:t>
            </a:r>
            <a:r>
              <a:rPr lang="de-AT" sz="1400" dirty="0" smtClean="0">
                <a:latin typeface="DTL NobelTOT-Light"/>
              </a:rPr>
              <a:t> &amp; </a:t>
            </a:r>
            <a:r>
              <a:rPr lang="de-AT" sz="1400" dirty="0" err="1" smtClean="0">
                <a:latin typeface="DTL NobelTOT-Light"/>
              </a:rPr>
              <a:t>media</a:t>
            </a:r>
            <a:r>
              <a:rPr lang="de-AT" sz="1400" dirty="0" smtClean="0">
                <a:latin typeface="DTL NobelTOT-Light"/>
              </a:rPr>
              <a:t> </a:t>
            </a:r>
            <a:r>
              <a:rPr lang="de-AT" sz="1400" dirty="0" err="1" smtClean="0">
                <a:latin typeface="DTL NobelTOT-Light"/>
              </a:rPr>
              <a:t>likes</a:t>
            </a:r>
            <a:r>
              <a:rPr lang="de-AT" sz="1400" dirty="0" smtClean="0">
                <a:latin typeface="DTL NobelTOT-Light"/>
              </a:rPr>
              <a:t> </a:t>
            </a:r>
            <a:r>
              <a:rPr lang="de-AT" sz="1400" dirty="0" err="1" smtClean="0">
                <a:latin typeface="DTL NobelTOT-Light"/>
              </a:rPr>
              <a:t>me</a:t>
            </a:r>
            <a:r>
              <a:rPr lang="de-AT" sz="1400" dirty="0" smtClean="0">
                <a:latin typeface="DTL NobelTOT-Light"/>
              </a:rPr>
              <a:t>!“</a:t>
            </a:r>
          </a:p>
          <a:p>
            <a:r>
              <a:rPr lang="de-AT" sz="1400" dirty="0" smtClean="0">
                <a:latin typeface="DTL NobelTOT-Light"/>
              </a:rPr>
              <a:t>neue Medien als Transferinstrument </a:t>
            </a:r>
          </a:p>
          <a:p>
            <a:r>
              <a:rPr lang="de-AT" sz="1400" dirty="0" smtClean="0">
                <a:latin typeface="DTL NobelTOT-Light"/>
              </a:rPr>
              <a:t>Förderung einer kritischen unabhängigen Meinungsbildung von </a:t>
            </a:r>
            <a:r>
              <a:rPr lang="de-AT" sz="1400" dirty="0" err="1" smtClean="0">
                <a:latin typeface="DTL NobelTOT-Light"/>
              </a:rPr>
              <a:t>Öffentlichkeiten</a:t>
            </a:r>
            <a:endParaRPr lang="de-AT" sz="1400" dirty="0" smtClean="0">
              <a:latin typeface="DTL NobelTOT-Light"/>
            </a:endParaRPr>
          </a:p>
          <a:p>
            <a:endParaRPr lang="de-AT" sz="1400" dirty="0" smtClean="0">
              <a:latin typeface="DTL NobelTOT-Light"/>
            </a:endParaRPr>
          </a:p>
          <a:p>
            <a:pPr>
              <a:buNone/>
            </a:pPr>
            <a:r>
              <a:rPr lang="de-AT" sz="1800" dirty="0" smtClean="0">
                <a:latin typeface="DTL NobelTOT-Light"/>
              </a:rPr>
              <a:t>Link Siemens AG – Kunstverein Medienturm</a:t>
            </a:r>
          </a:p>
          <a:p>
            <a:pPr>
              <a:buNone/>
            </a:pPr>
            <a:endParaRPr lang="de-AT" sz="1400" dirty="0" smtClean="0">
              <a:latin typeface="DTL NobelTOT-Light"/>
            </a:endParaRPr>
          </a:p>
          <a:p>
            <a:pPr>
              <a:buNone/>
            </a:pPr>
            <a:r>
              <a:rPr lang="de-AT" sz="1400" dirty="0" smtClean="0">
                <a:latin typeface="DTL NobelTOT-Light"/>
              </a:rPr>
              <a:t>Im Spannungsfeld zwischen Kunst  und Technologie treiben zwei in ihrem speziellen Bereich führende</a:t>
            </a:r>
          </a:p>
          <a:p>
            <a:pPr>
              <a:buNone/>
            </a:pPr>
            <a:r>
              <a:rPr lang="de-AT" sz="1400" dirty="0" smtClean="0">
                <a:latin typeface="DTL NobelTOT-Light"/>
              </a:rPr>
              <a:t>internationale Player  mit dem Bekenntnis zu bzw. Sichtbarmachen von gesellschaftlich relevanten Themen</a:t>
            </a:r>
          </a:p>
          <a:p>
            <a:pPr>
              <a:buNone/>
            </a:pPr>
            <a:r>
              <a:rPr lang="de-AT" sz="1400" dirty="0" smtClean="0">
                <a:latin typeface="DTL NobelTOT-Light"/>
              </a:rPr>
              <a:t>„neue Visionen“ hin zu „neuer Kunst“ voran. </a:t>
            </a:r>
          </a:p>
          <a:p>
            <a:endParaRPr lang="de-AT" sz="2200" dirty="0" smtClean="0">
              <a:latin typeface="DTL NobelTOT-Light"/>
            </a:endParaRPr>
          </a:p>
          <a:p>
            <a:pPr>
              <a:buNone/>
            </a:pPr>
            <a:endParaRPr lang="de-AT" sz="1800" dirty="0" smtClean="0">
              <a:latin typeface="DTL NobelTOT-Light"/>
            </a:endParaRPr>
          </a:p>
          <a:p>
            <a:endParaRPr lang="de-AT" sz="1800" dirty="0" smtClean="0">
              <a:latin typeface="DTL NobelTOT-Light"/>
            </a:endParaRPr>
          </a:p>
        </p:txBody>
      </p:sp>
      <p:pic>
        <p:nvPicPr>
          <p:cNvPr id="4" name="Inhaltsplatzhalter 3" descr="Logo_Medienturm_News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924944"/>
            <a:ext cx="719328" cy="725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a&amp;Me. Art and Media  Sponsoringkonzept</vt:lpstr>
      <vt:lpstr>Kunstverein Medienturm</vt:lpstr>
      <vt:lpstr>a&amp;Me. Art and Media</vt:lpstr>
      <vt:lpstr> a&amp;Me. Art and Media Analyse im Vorfeld </vt:lpstr>
      <vt:lpstr>a&amp;Me. Sponsoring  Vorleistungen gestalterische Maßnahmen</vt:lpstr>
      <vt:lpstr>a&amp;Me. Sponsoring  Vorleistungen gestalterische Maßnahmen</vt:lpstr>
      <vt:lpstr>a&amp;Me. Sponsoring  Gestalterische Maßnahmen in Planung</vt:lpstr>
      <vt:lpstr>a&amp;Me. Sponsoring  Finanzierung gestalterische Maßnahmen</vt:lpstr>
      <vt:lpstr>a&amp;Me. Sponsoring  Konzept-Beispiel</vt:lpstr>
      <vt:lpstr>a&amp;Me. Sponsoring Sponsoringmappe</vt:lpstr>
      <vt:lpstr>a&amp;Me. Sponsoring  Zielgruppen</vt:lpstr>
      <vt:lpstr>a&amp;Me. Sponsoring  Werbeangebot Specials</vt:lpstr>
      <vt:lpstr>a&amp;Me. Sponsoring  Werbeangebot Wahlmöglichkeiten</vt:lpstr>
      <vt:lpstr>a&amp;Me. Art and Media Resumee</vt:lpstr>
    </vt:vector>
  </TitlesOfParts>
  <Company>Kunstverein Medienturm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a&amp;Me. Art and Media  im Experimentierfeld</dc:title>
  <dc:creator>Droschl</dc:creator>
  <cp:lastModifiedBy>Droschl</cp:lastModifiedBy>
  <cp:revision>72</cp:revision>
  <dcterms:created xsi:type="dcterms:W3CDTF">2011-08-19T17:15:02Z</dcterms:created>
  <dcterms:modified xsi:type="dcterms:W3CDTF">2011-09-08T18:13:15Z</dcterms:modified>
</cp:coreProperties>
</file>